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Golos Text Medium" panose="020B0603020202020204" pitchFamily="34" charset="-52"/>
      <p:regular r:id="rId17"/>
      <p:bold r:id="rId18"/>
    </p:embeddedFont>
    <p:embeddedFont>
      <p:font typeface="Golos Text SemiBold" panose="020B0604020202020204" charset="0"/>
      <p:regular r:id="rId19"/>
      <p:bold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Montserrat" panose="00000500000000000000" pitchFamily="2" charset="-52"/>
      <p:regular r:id="rId25"/>
      <p:bold r:id="rId26"/>
      <p:italic r:id="rId27"/>
      <p:boldItalic r:id="rId28"/>
    </p:embeddedFont>
    <p:embeddedFont>
      <p:font typeface="Nunito" panose="020B0604020202020204" charset="-52"/>
      <p:regular r:id="rId29"/>
      <p:bold r:id="rId30"/>
      <p:italic r:id="rId31"/>
      <p:boldItalic r:id="rId32"/>
    </p:embeddedFont>
    <p:embeddedFont>
      <p:font typeface="Nunito Black" panose="020B0604020202020204" charset="-52"/>
      <p:bold r:id="rId33"/>
      <p:boldItalic r:id="rId34"/>
    </p:embeddedFont>
    <p:embeddedFont>
      <p:font typeface="Nunito SemiBold" panose="020B0604020202020204" charset="-52"/>
      <p:regular r:id="rId35"/>
      <p:bold r:id="rId36"/>
      <p:italic r:id="rId37"/>
      <p:boldItalic r:id="rId38"/>
    </p:embeddedFont>
    <p:embeddedFont>
      <p:font typeface="Raleway" panose="020B0604020202020204" charset="-52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B47D2C-D06D-4B7F-8F7F-26C4226A7D58}">
  <a:tblStyle styleId="{48B47D2C-D06D-4B7F-8F7F-26C4226A7D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ableStyles" Target="tableStyles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21ecefc3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21ecefc3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852cbf3d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852cbf3d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21ecefc3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21ecefc3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871d031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871d031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b638564c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b638564c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21ecefc3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21ecefc3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25abe5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25abe5e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852cbf3d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852cbf3d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852cbf3d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852cbf3d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852cbf3d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852cbf3d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852cbf3d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852cbf3d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" name="Google Shape;56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" name="Google Shape;57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9" name="Google Shape;69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Google Shape;70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8" name="Google Shape;7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buNone/>
              <a:defRPr sz="13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>
              <a:buNone/>
              <a:defRPr sz="13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>
              <a:buNone/>
              <a:defRPr sz="13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>
              <a:buNone/>
              <a:defRPr sz="13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>
              <a:buNone/>
              <a:defRPr sz="13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>
              <a:buNone/>
              <a:defRPr sz="13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>
              <a:buNone/>
              <a:defRPr sz="13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>
              <a:buNone/>
              <a:defRPr sz="13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" name="Google Shape;19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" name="Google Shape;34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43" name="Google Shape;4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 Black"/>
              <a:buNone/>
              <a:defRPr sz="280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Golos Text SemiBold"/>
              <a:buChar char="●"/>
              <a:defRPr sz="1300">
                <a:solidFill>
                  <a:schemeClr val="accen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los Text SemiBold"/>
              <a:buChar char="○"/>
              <a:defRPr sz="1100">
                <a:solidFill>
                  <a:schemeClr val="accen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los Text SemiBold"/>
              <a:buChar char="■"/>
              <a:defRPr sz="1100">
                <a:solidFill>
                  <a:schemeClr val="accen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los Text SemiBold"/>
              <a:buChar char="●"/>
              <a:defRPr sz="1100">
                <a:solidFill>
                  <a:schemeClr val="accen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los Text SemiBold"/>
              <a:buChar char="○"/>
              <a:defRPr sz="1100">
                <a:solidFill>
                  <a:schemeClr val="accen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los Text SemiBold"/>
              <a:buChar char="■"/>
              <a:defRPr sz="1100">
                <a:solidFill>
                  <a:schemeClr val="accen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los Text SemiBold"/>
              <a:buChar char="●"/>
              <a:defRPr sz="1100">
                <a:solidFill>
                  <a:schemeClr val="accen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olos Text SemiBold"/>
              <a:buChar char="○"/>
              <a:defRPr sz="1100">
                <a:solidFill>
                  <a:schemeClr val="accen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Golos Text SemiBold"/>
              <a:buChar char="■"/>
              <a:defRPr sz="1100">
                <a:solidFill>
                  <a:schemeClr val="accen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subTitle" idx="4294967295"/>
          </p:nvPr>
        </p:nvSpPr>
        <p:spPr>
          <a:xfrm>
            <a:off x="1168200" y="4106200"/>
            <a:ext cx="78231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Выполнил студент гр. ИСТ-931: Кан В.Г.</a:t>
            </a:r>
            <a:endParaRPr sz="1200"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Научный руководитель: ст.преп.каф.ИКД Хайбрахманова Е.С.</a:t>
            </a:r>
            <a:endParaRPr sz="1200">
              <a:solidFill>
                <a:srgbClr val="000000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ctrTitle" idx="4294967295"/>
          </p:nvPr>
        </p:nvSpPr>
        <p:spPr>
          <a:xfrm>
            <a:off x="963837" y="136875"/>
            <a:ext cx="68769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  <a:t>МИНИСТЕРСТВО ЦИФРОВОГО РАЗВИТИЯ,</a:t>
            </a:r>
            <a:b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  <a:t>СВЯЗИ И МАССОВЫХ КОММУНИКАЦИЙ РОССИЙСКОЙ ФЕДЕРАЦИИ</a:t>
            </a:r>
            <a:b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  <a:t> </a:t>
            </a:r>
            <a:b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  <a:t>ФЕДЕРАЛЬНОЕ ГОСУДАРСТВЕННОЕ БЮДЖЕТНОЕ ОБРАЗОВАТЕЛЬНОЕ УЧРЕЖДЕНИЕ ВЫСШЕГО ОБРАЗОВАНИЯ</a:t>
            </a:r>
            <a:b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  <a:t>«САНКТ-ПЕТЕРБУРГСКИЙ ГОСУДАРСТВЕННЫЙ УНИВЕРСИТЕТ ТЕЛЕКОММУНИКАЦИЙ ИМ. ПРОФ. М.А. БОНЧ-БРУЕВИЧА»</a:t>
            </a:r>
            <a:b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  <a:t>(СПбГУТ)</a:t>
            </a:r>
            <a:b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900">
                <a:latin typeface="Golos Text SemiBold"/>
                <a:ea typeface="Golos Text SemiBold"/>
                <a:cs typeface="Golos Text SemiBold"/>
                <a:sym typeface="Golos Text SemiBold"/>
              </a:rPr>
              <a:t>Факультет информационных систем и технологий (ИСиТ)</a:t>
            </a:r>
            <a:endParaRPr sz="900"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4294967295"/>
          </p:nvPr>
        </p:nvSpPr>
        <p:spPr>
          <a:xfrm>
            <a:off x="979164" y="1188475"/>
            <a:ext cx="68580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 sz="1100">
                <a:solidFill>
                  <a:schemeClr val="dk2"/>
                </a:solidFill>
              </a:rPr>
              <a:t>Кафедра: Информатики и компьютерного дизайна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 sz="1100">
                <a:solidFill>
                  <a:schemeClr val="dk2"/>
                </a:solidFill>
              </a:rPr>
              <a:t>Специальность: 09.03.02 «Информационные системы и технологии»</a:t>
            </a:r>
            <a:endParaRPr sz="1100" i="1">
              <a:solidFill>
                <a:schemeClr val="dk2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3471977" y="4700100"/>
            <a:ext cx="1860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i="0" u="none" strike="noStrike" cap="none">
                <a:solidFill>
                  <a:schemeClr val="dk2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Санкт-Петербург</a:t>
            </a:r>
            <a:endParaRPr sz="800">
              <a:solidFill>
                <a:schemeClr val="dk2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 i="0" u="none" strike="noStrike" cap="none">
                <a:solidFill>
                  <a:schemeClr val="dk2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2022</a:t>
            </a:r>
            <a:endParaRPr sz="800">
              <a:solidFill>
                <a:schemeClr val="dk2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453150" y="1924325"/>
            <a:ext cx="8237700" cy="1989900"/>
          </a:xfrm>
          <a:prstGeom prst="roundRect">
            <a:avLst>
              <a:gd name="adj" fmla="val 16667"/>
            </a:avLst>
          </a:prstGeom>
          <a:solidFill>
            <a:srgbClr val="766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“Разработка модели игрового взаимодействия</a:t>
            </a:r>
            <a:endParaRPr sz="24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с системой тайм-менеджмента”</a:t>
            </a:r>
            <a:endParaRPr sz="24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1341148" y="531000"/>
            <a:ext cx="646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Концептуальное моделирование ИС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l="1583" r="1844" b="15095"/>
          <a:stretch/>
        </p:blipFill>
        <p:spPr>
          <a:xfrm>
            <a:off x="0" y="1311700"/>
            <a:ext cx="9144003" cy="252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1824050" y="305425"/>
            <a:ext cx="54180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Пользовательский интерфейс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D9D9D9"/>
                </a:solidFill>
              </a:rPr>
              <a:t>11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38" y="1005200"/>
            <a:ext cx="54959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1863000" y="232275"/>
            <a:ext cx="54180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Пользовательский интерфейс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D9D9D9"/>
                </a:solidFill>
              </a:rPr>
              <a:t>12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2" name="Диплом">
            <a:hlinkClick r:id="" action="ppaction://media"/>
            <a:extLst>
              <a:ext uri="{FF2B5EF4-FFF2-40B4-BE49-F238E27FC236}">
                <a16:creationId xmlns:a16="http://schemas.microsoft.com/office/drawing/2014/main" id="{BE838D59-8462-4845-BDD2-2FAA721F0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0"/>
            <a:ext cx="912018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ctrTitle"/>
          </p:nvPr>
        </p:nvSpPr>
        <p:spPr>
          <a:xfrm>
            <a:off x="729450" y="317625"/>
            <a:ext cx="76881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rgbClr val="000000"/>
                </a:solidFill>
              </a:rPr>
              <a:t>Научные публикации по теме исследования:</a:t>
            </a:r>
            <a:endParaRPr sz="2500"/>
          </a:p>
        </p:txBody>
      </p:sp>
      <p:sp>
        <p:nvSpPr>
          <p:cNvPr id="202" name="Google Shape;202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4294967295"/>
          </p:nvPr>
        </p:nvSpPr>
        <p:spPr>
          <a:xfrm>
            <a:off x="758250" y="1705675"/>
            <a:ext cx="762750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Международная научно-техническая и научно-методическая конференция «Актуальные проблемы инфокоммуникаций в науке и образовании» (АПИНО)</a:t>
            </a:r>
            <a:endParaRPr sz="18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Конкурс студенческих научных работ СПбГУТ отдельное научное направление «Разработка «Bonch.Tech»</a:t>
            </a:r>
            <a:endParaRPr sz="18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ctrTitle"/>
          </p:nvPr>
        </p:nvSpPr>
        <p:spPr>
          <a:xfrm>
            <a:off x="729450" y="317625"/>
            <a:ext cx="7688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rgbClr val="000000"/>
                </a:solidFill>
              </a:rPr>
              <a:t>Заключение</a:t>
            </a:r>
            <a:endParaRPr sz="2500"/>
          </a:p>
        </p:txBody>
      </p:sp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4294967295"/>
          </p:nvPr>
        </p:nvSpPr>
        <p:spPr>
          <a:xfrm>
            <a:off x="758250" y="1133243"/>
            <a:ext cx="7627500" cy="2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Разработана модель игрового взаимодействия с системой тайм-менеджмента, основанная на принципах геймификации.</a:t>
            </a:r>
            <a:endParaRPr sz="1600" dirty="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Разработан удобный пользовательский интерфейс, который обеспечивает управление делами и придает системе дополнительный мотивационный аспект.</a:t>
            </a:r>
            <a:endParaRPr sz="1600" dirty="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Результаты проведенного тестирования показали успешность разработанной модели взаимодействия. Пользователи освоили функционал приложения и достигли целей в управлении делами.</a:t>
            </a:r>
            <a:endParaRPr sz="1600" dirty="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600" dirty="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Возможные перспективы развития проекта: внедрение новых методов управления делами, алгоритмической сортировки дел и персонализации методов геймификации и тайм-менеджмента.</a:t>
            </a:r>
            <a:endParaRPr sz="1600" dirty="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325" y="1014631"/>
            <a:ext cx="6673350" cy="41318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7650" y="458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Вовлеченность </a:t>
            </a:r>
            <a:r>
              <a:rPr lang="ru-RU" b="1" dirty="0"/>
              <a:t>в выполнение дел</a:t>
            </a:r>
            <a:r>
              <a:rPr lang="ru" b="1" dirty="0"/>
              <a:t> на 2022 год</a:t>
            </a:r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02613" y="901650"/>
            <a:ext cx="21837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4294967295"/>
          </p:nvPr>
        </p:nvSpPr>
        <p:spPr>
          <a:xfrm>
            <a:off x="3102613" y="1717500"/>
            <a:ext cx="5827800" cy="17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Разработать модель игрового взаимодействия с системой тайм-менеджмента </a:t>
            </a:r>
            <a:endParaRPr sz="30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CCCCC"/>
                </a:solidFill>
              </a:rPr>
              <a:t>3</a:t>
            </a:fld>
            <a:endParaRPr>
              <a:solidFill>
                <a:srgbClr val="CCCCCC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48" y="1198363"/>
            <a:ext cx="2359825" cy="23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02613" y="542388"/>
            <a:ext cx="21837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Задачи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4294967295"/>
          </p:nvPr>
        </p:nvSpPr>
        <p:spPr>
          <a:xfrm>
            <a:off x="3102613" y="1490413"/>
            <a:ext cx="5827800" cy="28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Изучение и анализ специальной литературы.</a:t>
            </a:r>
            <a:endParaRPr sz="19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9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Исследование и сравнительный анализ аналогичных информационных систем.</a:t>
            </a:r>
            <a:endParaRPr sz="19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9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Формирование требований к пользовательскому интерфейсу.</a:t>
            </a:r>
            <a:endParaRPr sz="19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9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Моделирование пользовательского интерфейса.</a:t>
            </a:r>
            <a:endParaRPr sz="19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CCCCC"/>
                </a:solidFill>
              </a:rPr>
              <a:t>4</a:t>
            </a:fld>
            <a:endParaRPr>
              <a:solidFill>
                <a:srgbClr val="CCCCCC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48" y="839100"/>
            <a:ext cx="2359825" cy="23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727650" y="4630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Предмет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727650" y="1167375"/>
            <a:ext cx="7808400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Взаимодействие пользователя с информационной системой для организации и оптимизации времени.</a:t>
            </a:r>
            <a:endParaRPr sz="14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787500" y="2375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Объект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727650" y="2938775"/>
            <a:ext cx="68409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Существующие информационные системы для организации и оптимизации времени.</a:t>
            </a:r>
            <a:endParaRPr sz="18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599" y="2117150"/>
            <a:ext cx="2418474" cy="24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530475" y="492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Конкурентные ИС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75" y="1177350"/>
            <a:ext cx="2744568" cy="304325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t="2727" b="43572"/>
          <a:stretch/>
        </p:blipFill>
        <p:spPr>
          <a:xfrm>
            <a:off x="3412450" y="1177350"/>
            <a:ext cx="2551324" cy="304325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5">
            <a:alphaModFix/>
          </a:blip>
          <a:srcRect b="51620"/>
          <a:stretch/>
        </p:blipFill>
        <p:spPr>
          <a:xfrm>
            <a:off x="6101175" y="1177351"/>
            <a:ext cx="2831900" cy="304325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1334861" y="4220600"/>
            <a:ext cx="11358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Habitica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120223" y="4220600"/>
            <a:ext cx="11358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LifeRPG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6317475" y="4220600"/>
            <a:ext cx="2256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Epic to-do list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440925" y="164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функционала</a:t>
            </a:r>
            <a:endParaRPr/>
          </a:p>
        </p:txBody>
      </p:sp>
      <p:graphicFrame>
        <p:nvGraphicFramePr>
          <p:cNvPr id="157" name="Google Shape;157;p24"/>
          <p:cNvGraphicFramePr/>
          <p:nvPr/>
        </p:nvGraphicFramePr>
        <p:xfrm>
          <a:off x="440925" y="759275"/>
          <a:ext cx="4953000" cy="1857375"/>
        </p:xfrm>
        <a:graphic>
          <a:graphicData uri="http://schemas.openxmlformats.org/drawingml/2006/table">
            <a:tbl>
              <a:tblPr>
                <a:noFill/>
                <a:tableStyleId>{48B47D2C-D06D-4B7F-8F7F-26C4226A7D58}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Приложение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Управление делами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Список задач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Приоритет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Сроки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Повторения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Уведомления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Habitica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LifeRPG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Epic to-do list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±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±</a:t>
                      </a:r>
                      <a:endParaRPr sz="17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8" name="Google Shape;158;p24"/>
          <p:cNvGraphicFramePr/>
          <p:nvPr/>
        </p:nvGraphicFramePr>
        <p:xfrm>
          <a:off x="5393925" y="759263"/>
          <a:ext cx="3256325" cy="1857375"/>
        </p:xfrm>
        <a:graphic>
          <a:graphicData uri="http://schemas.openxmlformats.org/drawingml/2006/table">
            <a:tbl>
              <a:tblPr>
                <a:noFill/>
                <a:tableStyleId>{48B47D2C-D06D-4B7F-8F7F-26C4226A7D58}</a:tableStyleId>
              </a:tblPr>
              <a:tblGrid>
                <a:gridCol w="91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Представление информации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Примечания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Фильтры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Календарь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Статистика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±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9" name="Google Shape;159;p24"/>
          <p:cNvGraphicFramePr/>
          <p:nvPr/>
        </p:nvGraphicFramePr>
        <p:xfrm>
          <a:off x="440913" y="2835000"/>
          <a:ext cx="8209325" cy="2005225"/>
        </p:xfrm>
        <a:graphic>
          <a:graphicData uri="http://schemas.openxmlformats.org/drawingml/2006/table">
            <a:tbl>
              <a:tblPr>
                <a:noFill/>
                <a:tableStyleId>{48B47D2C-D06D-4B7F-8F7F-26C4226A7D58}</a:tableStyleId>
              </a:tblPr>
              <a:tblGrid>
                <a:gridCol w="1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78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Приложение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Геймификация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Игровые баллы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Награды и наказания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Достижения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Магазин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Habitica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LifeRPG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±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Epic to-do list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</a:t>
                      </a:r>
                      <a:endParaRPr sz="18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729450" y="50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целевой аудитории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163" y="1627551"/>
            <a:ext cx="2565231" cy="25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206" y="1627551"/>
            <a:ext cx="2565231" cy="25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1557150" y="4192775"/>
            <a:ext cx="603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Студенты и молодые работники 20-25 лет</a:t>
            </a:r>
            <a:endParaRPr sz="2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29463" y="323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Функциональное моделирование ИС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575" y="987000"/>
            <a:ext cx="3370771" cy="39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341</Words>
  <Application>Microsoft Office PowerPoint</Application>
  <PresentationFormat>Экран (16:9)</PresentationFormat>
  <Paragraphs>116</Paragraphs>
  <Slides>14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5" baseType="lpstr">
      <vt:lpstr>Lato</vt:lpstr>
      <vt:lpstr>Golos Text Medium</vt:lpstr>
      <vt:lpstr>Golos Text SemiBold</vt:lpstr>
      <vt:lpstr>Arial</vt:lpstr>
      <vt:lpstr>Times New Roman</vt:lpstr>
      <vt:lpstr>Raleway</vt:lpstr>
      <vt:lpstr>Montserrat</vt:lpstr>
      <vt:lpstr>Nunito</vt:lpstr>
      <vt:lpstr>Nunito Black</vt:lpstr>
      <vt:lpstr>Nunito SemiBold</vt:lpstr>
      <vt:lpstr>Streamline</vt:lpstr>
      <vt:lpstr>МИНИСТЕРСТВО ЦИФРОВОГО РАЗВИТИЯ, СВЯЗИ И МАССОВЫХ КОММУНИКАЦИЙ РОССИЙСКОЙ ФЕДЕРАЦИИ   ФЕДЕРАЛЬНОЕ ГОСУДАРСТВЕННОЕ БЮДЖЕТНОЕ ОБРАЗОВАТЕЛЬНОЕ УЧРЕЖДЕНИЕ ВЫСШЕГО ОБРАЗОВАНИЯ «САНКТ-ПЕТЕРБУРГСКИЙ ГОСУДАРСТВЕННЫЙ УНИВЕРСИТЕТ ТЕЛЕКОММУНИКАЦИЙ ИМ. ПРОФ. М.А. БОНЧ-БРУЕВИЧА» (СПбГУТ) Факультет информационных систем и технологий (ИСиТ)</vt:lpstr>
      <vt:lpstr>Вовлеченность в выполнение дел на 2022 год</vt:lpstr>
      <vt:lpstr>Цель</vt:lpstr>
      <vt:lpstr>Задачи</vt:lpstr>
      <vt:lpstr>Предмет </vt:lpstr>
      <vt:lpstr>Конкурентные ИС</vt:lpstr>
      <vt:lpstr>Сравнение функционала</vt:lpstr>
      <vt:lpstr>Анализ целевой аудитории</vt:lpstr>
      <vt:lpstr>Функциональное моделирование ИС</vt:lpstr>
      <vt:lpstr>Концептуальное моделирование ИС</vt:lpstr>
      <vt:lpstr>Пользовательский интерфейс</vt:lpstr>
      <vt:lpstr>Пользовательский интерфейс</vt:lpstr>
      <vt:lpstr>Научные публикации по теме исследования: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ЦИФРОВОГО РАЗВИТИЯ, СВЯЗИ И МАССОВЫХ КОММУНИКАЦИЙ РОССИЙСКОЙ ФЕДЕРАЦИИ   ФЕДЕРАЛЬНОЕ ГОСУДАРСТВЕННОЕ БЮДЖЕТНОЕ ОБРАЗОВАТЕЛЬНОЕ УЧРЕЖДЕНИЕ ВЫСШЕГО ОБРАЗОВАНИЯ «САНКТ-ПЕТЕРБУРГСКИЙ ГОСУДАРСТВЕННЫЙ УНИВЕРСИТЕТ ТЕЛЕКОММУНИКАЦИЙ ИМ. ПРОФ. М.А. БОНЧ-БРУЕВИЧА» (СПбГУТ) Факультет информационных систем и технологий (ИСиТ)</dc:title>
  <dc:creator>Ntys</dc:creator>
  <cp:lastModifiedBy>Ntys</cp:lastModifiedBy>
  <cp:revision>6</cp:revision>
  <dcterms:modified xsi:type="dcterms:W3CDTF">2023-08-06T15:53:05Z</dcterms:modified>
</cp:coreProperties>
</file>